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5"/>
  </p:sldMasterIdLst>
  <p:notesMasterIdLst>
    <p:notesMasterId r:id="rId34"/>
  </p:notesMasterIdLst>
  <p:handoutMasterIdLst>
    <p:handoutMasterId r:id="rId35"/>
  </p:handoutMasterIdLst>
  <p:sldIdLst>
    <p:sldId id="256" r:id="rId6"/>
    <p:sldId id="306" r:id="rId7"/>
    <p:sldId id="295" r:id="rId8"/>
    <p:sldId id="285" r:id="rId9"/>
    <p:sldId id="326" r:id="rId10"/>
    <p:sldId id="298" r:id="rId11"/>
    <p:sldId id="310" r:id="rId12"/>
    <p:sldId id="319" r:id="rId13"/>
    <p:sldId id="320" r:id="rId14"/>
    <p:sldId id="321" r:id="rId15"/>
    <p:sldId id="322" r:id="rId16"/>
    <p:sldId id="307" r:id="rId17"/>
    <p:sldId id="305" r:id="rId18"/>
    <p:sldId id="323" r:id="rId19"/>
    <p:sldId id="324" r:id="rId20"/>
    <p:sldId id="325" r:id="rId21"/>
    <p:sldId id="327" r:id="rId22"/>
    <p:sldId id="328" r:id="rId23"/>
    <p:sldId id="329" r:id="rId24"/>
    <p:sldId id="330" r:id="rId25"/>
    <p:sldId id="338" r:id="rId26"/>
    <p:sldId id="331" r:id="rId27"/>
    <p:sldId id="332" r:id="rId28"/>
    <p:sldId id="333" r:id="rId29"/>
    <p:sldId id="336" r:id="rId30"/>
    <p:sldId id="335" r:id="rId31"/>
    <p:sldId id="334" r:id="rId32"/>
    <p:sldId id="337" r:id="rId33"/>
  </p:sldIdLst>
  <p:sldSz cx="9144000" cy="5143500" type="screen16x9"/>
  <p:notesSz cx="6934200" cy="9220200"/>
  <p:defaultTextStyle>
    <a:defPPr>
      <a:defRPr lang="en-US"/>
    </a:defPPr>
    <a:lvl1pPr marL="0" algn="l" defTabSz="343403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343403" algn="l" defTabSz="343403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686806" algn="l" defTabSz="343403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030209" algn="l" defTabSz="343403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1373612" algn="l" defTabSz="343403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1717015" algn="l" defTabSz="343403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2060418" algn="l" defTabSz="343403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2403820" algn="l" defTabSz="343403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2747223" algn="l" defTabSz="343403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29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04" userDrawn="1">
          <p15:clr>
            <a:srgbClr val="A4A3A4"/>
          </p15:clr>
        </p15:guide>
        <p15:guide id="2" pos="2184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605" autoAdjust="0"/>
    <p:restoredTop sz="95808" autoAdjust="0"/>
  </p:normalViewPr>
  <p:slideViewPr>
    <p:cSldViewPr snapToGrid="0">
      <p:cViewPr varScale="1">
        <p:scale>
          <a:sx n="167" d="100"/>
          <a:sy n="167" d="100"/>
        </p:scale>
        <p:origin x="684" y="120"/>
      </p:cViewPr>
      <p:guideLst>
        <p:guide orient="horz" pos="629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904"/>
        <p:guide pos="218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tableStyles" Target="tableStyles.xml"/><Relationship Id="rId21" Type="http://schemas.openxmlformats.org/officeDocument/2006/relationships/slide" Target="slides/slide16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viewProps" Target="viewProps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presProps" Target="pres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04820" cy="461010"/>
          </a:xfrm>
          <a:prstGeom prst="rect">
            <a:avLst/>
          </a:prstGeom>
        </p:spPr>
        <p:txBody>
          <a:bodyPr vert="horz" lIns="92301" tIns="46151" rIns="92301" bIns="46151" rtlCol="0"/>
          <a:lstStyle>
            <a:lvl1pPr algn="l">
              <a:defRPr sz="1200"/>
            </a:lvl1pPr>
          </a:lstStyle>
          <a:p>
            <a:endParaRPr lang="en-US">
              <a:latin typeface="Tele-GroteskFet" pitchFamily="2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27776" y="0"/>
            <a:ext cx="3004820" cy="461010"/>
          </a:xfrm>
          <a:prstGeom prst="rect">
            <a:avLst/>
          </a:prstGeom>
        </p:spPr>
        <p:txBody>
          <a:bodyPr vert="horz" lIns="92301" tIns="46151" rIns="92301" bIns="46151" rtlCol="0"/>
          <a:lstStyle>
            <a:lvl1pPr algn="r">
              <a:defRPr sz="1200"/>
            </a:lvl1pPr>
          </a:lstStyle>
          <a:p>
            <a:fld id="{0163BAF1-C1C5-480E-B5EF-6CF22DBE2E11}" type="datetimeFigureOut">
              <a:rPr lang="en-US" smtClean="0">
                <a:latin typeface="Tele-GroteskFet" pitchFamily="2" charset="0"/>
              </a:rPr>
              <a:pPr/>
              <a:t>8/11/2019</a:t>
            </a:fld>
            <a:endParaRPr lang="en-US">
              <a:latin typeface="Tele-GroteskFet" pitchFamily="2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57590"/>
            <a:ext cx="3004820" cy="461010"/>
          </a:xfrm>
          <a:prstGeom prst="rect">
            <a:avLst/>
          </a:prstGeom>
        </p:spPr>
        <p:txBody>
          <a:bodyPr vert="horz" lIns="92301" tIns="46151" rIns="92301" bIns="46151" rtlCol="0" anchor="b"/>
          <a:lstStyle>
            <a:lvl1pPr algn="l">
              <a:defRPr sz="1200"/>
            </a:lvl1pPr>
          </a:lstStyle>
          <a:p>
            <a:endParaRPr lang="en-US">
              <a:latin typeface="Tele-GroteskFet" pitchFamily="2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27776" y="8757590"/>
            <a:ext cx="3004820" cy="461010"/>
          </a:xfrm>
          <a:prstGeom prst="rect">
            <a:avLst/>
          </a:prstGeom>
        </p:spPr>
        <p:txBody>
          <a:bodyPr vert="horz" lIns="92301" tIns="46151" rIns="92301" bIns="46151" rtlCol="0" anchor="b"/>
          <a:lstStyle>
            <a:lvl1pPr algn="r">
              <a:defRPr sz="1200"/>
            </a:lvl1pPr>
          </a:lstStyle>
          <a:p>
            <a:fld id="{EA763F9A-1149-4C2B-AF53-F608EAF016BB}" type="slidenum">
              <a:rPr lang="en-US" smtClean="0">
                <a:latin typeface="Tele-GroteskFet" pitchFamily="2" charset="0"/>
              </a:rPr>
              <a:pPr/>
              <a:t>‹#›</a:t>
            </a:fld>
            <a:endParaRPr lang="en-US">
              <a:latin typeface="Tele-GroteskFe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04820" cy="461010"/>
          </a:xfrm>
          <a:prstGeom prst="rect">
            <a:avLst/>
          </a:prstGeom>
        </p:spPr>
        <p:txBody>
          <a:bodyPr vert="horz" lIns="92301" tIns="46151" rIns="92301" bIns="46151" rtlCol="0"/>
          <a:lstStyle>
            <a:lvl1pPr algn="l">
              <a:defRPr sz="1200">
                <a:latin typeface="Tele-GroteskFet" pitchFamily="2" charset="0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27776" y="0"/>
            <a:ext cx="3004820" cy="461010"/>
          </a:xfrm>
          <a:prstGeom prst="rect">
            <a:avLst/>
          </a:prstGeom>
        </p:spPr>
        <p:txBody>
          <a:bodyPr vert="horz" lIns="92301" tIns="46151" rIns="92301" bIns="46151" rtlCol="0"/>
          <a:lstStyle>
            <a:lvl1pPr algn="r">
              <a:defRPr sz="1200">
                <a:latin typeface="Tele-GroteskFet" pitchFamily="2" charset="0"/>
              </a:defRPr>
            </a:lvl1pPr>
          </a:lstStyle>
          <a:p>
            <a:fld id="{59B33E47-4C1F-4627-B9B0-925320496EA1}" type="datetimeFigureOut">
              <a:rPr lang="en-US" smtClean="0"/>
              <a:pPr/>
              <a:t>8/11/2019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93700" y="690563"/>
            <a:ext cx="6146800" cy="3457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301" tIns="46151" rIns="92301" bIns="4615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93420" y="4379595"/>
            <a:ext cx="5547360" cy="4149090"/>
          </a:xfrm>
          <a:prstGeom prst="rect">
            <a:avLst/>
          </a:prstGeom>
        </p:spPr>
        <p:txBody>
          <a:bodyPr vert="horz" lIns="92301" tIns="46151" rIns="92301" bIns="46151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757590"/>
            <a:ext cx="3004820" cy="461010"/>
          </a:xfrm>
          <a:prstGeom prst="rect">
            <a:avLst/>
          </a:prstGeom>
        </p:spPr>
        <p:txBody>
          <a:bodyPr vert="horz" lIns="92301" tIns="46151" rIns="92301" bIns="46151" rtlCol="0" anchor="b"/>
          <a:lstStyle>
            <a:lvl1pPr algn="l">
              <a:defRPr sz="1200">
                <a:latin typeface="Tele-GroteskFet" pitchFamily="2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27776" y="8757590"/>
            <a:ext cx="3004820" cy="461010"/>
          </a:xfrm>
          <a:prstGeom prst="rect">
            <a:avLst/>
          </a:prstGeom>
        </p:spPr>
        <p:txBody>
          <a:bodyPr vert="horz" lIns="92301" tIns="46151" rIns="92301" bIns="46151" rtlCol="0" anchor="b"/>
          <a:lstStyle>
            <a:lvl1pPr algn="r">
              <a:defRPr sz="1200">
                <a:latin typeface="Tele-GroteskFet" pitchFamily="2" charset="0"/>
              </a:defRPr>
            </a:lvl1pPr>
          </a:lstStyle>
          <a:p>
            <a:fld id="{1E23D904-04FF-487D-8052-EA82C5B51F8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6806" rtl="0" eaLnBrk="1" latinLnBrk="0" hangingPunct="1">
      <a:defRPr sz="1000" kern="1200" baseline="0">
        <a:solidFill>
          <a:schemeClr val="tx1"/>
        </a:solidFill>
        <a:latin typeface="Arial" pitchFamily="34" charset="0"/>
        <a:ea typeface="+mn-ea"/>
        <a:cs typeface="+mn-cs"/>
      </a:defRPr>
    </a:lvl1pPr>
    <a:lvl2pPr marL="343403" algn="l" defTabSz="686806" rtl="0" eaLnBrk="1" latinLnBrk="0" hangingPunct="1">
      <a:defRPr sz="1000" kern="1200" baseline="0">
        <a:solidFill>
          <a:schemeClr val="tx1"/>
        </a:solidFill>
        <a:latin typeface="Arial" pitchFamily="34" charset="0"/>
        <a:ea typeface="+mn-ea"/>
        <a:cs typeface="+mn-cs"/>
      </a:defRPr>
    </a:lvl2pPr>
    <a:lvl3pPr marL="686806" algn="l" defTabSz="686806" rtl="0" eaLnBrk="1" latinLnBrk="0" hangingPunct="1">
      <a:defRPr sz="1000" kern="1200" baseline="0">
        <a:solidFill>
          <a:schemeClr val="tx1"/>
        </a:solidFill>
        <a:latin typeface="Arial" pitchFamily="34" charset="0"/>
        <a:ea typeface="+mn-ea"/>
        <a:cs typeface="+mn-cs"/>
      </a:defRPr>
    </a:lvl3pPr>
    <a:lvl4pPr marL="1030209" algn="l" defTabSz="686806" rtl="0" eaLnBrk="1" latinLnBrk="0" hangingPunct="1">
      <a:defRPr sz="1000" kern="1200" baseline="0">
        <a:solidFill>
          <a:schemeClr val="tx1"/>
        </a:solidFill>
        <a:latin typeface="Arial" pitchFamily="34" charset="0"/>
        <a:ea typeface="+mn-ea"/>
        <a:cs typeface="+mn-cs"/>
      </a:defRPr>
    </a:lvl4pPr>
    <a:lvl5pPr marL="1373612" algn="l" defTabSz="686806" rtl="0" eaLnBrk="1" latinLnBrk="0" hangingPunct="1">
      <a:defRPr sz="1000" kern="1200" baseline="0">
        <a:solidFill>
          <a:schemeClr val="tx1"/>
        </a:solidFill>
        <a:latin typeface="Arial" pitchFamily="34" charset="0"/>
        <a:ea typeface="+mn-ea"/>
        <a:cs typeface="+mn-cs"/>
      </a:defRPr>
    </a:lvl5pPr>
    <a:lvl6pPr marL="1717015" algn="l" defTabSz="686806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60418" algn="l" defTabSz="686806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3820" algn="l" defTabSz="686806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7223" algn="l" defTabSz="686806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23D904-04FF-487D-8052-EA82C5B51F83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4118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23D904-04FF-487D-8052-EA82C5B51F83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4333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Validate with Sudheer to confirm</a:t>
            </a:r>
            <a:r>
              <a:rPr lang="en-US" baseline="0"/>
              <a:t> the data flow  </a:t>
            </a:r>
          </a:p>
          <a:p>
            <a:endParaRPr lang="en-US" baseline="0"/>
          </a:p>
          <a:p>
            <a:r>
              <a:rPr lang="en-US" baseline="0"/>
              <a:t>Verify sources – note the big ones, small ones we show others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AC0175-F701-BA4B-A561-3462987DDE4B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9667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Validate with Sudheer to confirm</a:t>
            </a:r>
            <a:r>
              <a:rPr lang="en-US" baseline="0"/>
              <a:t> the data flow  </a:t>
            </a:r>
          </a:p>
          <a:p>
            <a:endParaRPr lang="en-US" baseline="0"/>
          </a:p>
          <a:p>
            <a:r>
              <a:rPr lang="en-US" baseline="0"/>
              <a:t>Verify sources – note the big ones, small ones we show others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AC0175-F701-BA4B-A561-3462987DDE4B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3954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Validate with Sudheer to confirm</a:t>
            </a:r>
            <a:r>
              <a:rPr lang="en-US" baseline="0"/>
              <a:t> the data flow  </a:t>
            </a:r>
          </a:p>
          <a:p>
            <a:endParaRPr lang="en-US" baseline="0"/>
          </a:p>
          <a:p>
            <a:r>
              <a:rPr lang="en-US" baseline="0"/>
              <a:t>Verify sources – note the big ones, small ones we show others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AC0175-F701-BA4B-A561-3462987DDE4B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6048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Validate with Sudheer to confirm</a:t>
            </a:r>
            <a:r>
              <a:rPr lang="en-US" baseline="0"/>
              <a:t> the data flow  </a:t>
            </a:r>
          </a:p>
          <a:p>
            <a:endParaRPr lang="en-US" baseline="0"/>
          </a:p>
          <a:p>
            <a:r>
              <a:rPr lang="en-US" baseline="0"/>
              <a:t>Verify sources – note the big ones, small ones we show others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AC0175-F701-BA4B-A561-3462987DDE4B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439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Validate with Sudheer to confirm</a:t>
            </a:r>
            <a:r>
              <a:rPr lang="en-US" baseline="0"/>
              <a:t> the data flow  </a:t>
            </a:r>
          </a:p>
          <a:p>
            <a:endParaRPr lang="en-US" baseline="0"/>
          </a:p>
          <a:p>
            <a:r>
              <a:rPr lang="en-US" baseline="0"/>
              <a:t>Verify sources – note the big ones, small ones we show others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AC0175-F701-BA4B-A561-3462987DDE4B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7143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Validate with Sudheer to confirm</a:t>
            </a:r>
            <a:r>
              <a:rPr lang="en-US" baseline="0"/>
              <a:t> the data flow  </a:t>
            </a:r>
          </a:p>
          <a:p>
            <a:endParaRPr lang="en-US" baseline="0"/>
          </a:p>
          <a:p>
            <a:r>
              <a:rPr lang="en-US" baseline="0"/>
              <a:t>Verify sources – note the big ones, small ones we show others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AC0175-F701-BA4B-A561-3462987DDE4B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6438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Validate with Sudheer to confirm</a:t>
            </a:r>
            <a:r>
              <a:rPr lang="en-US" baseline="0"/>
              <a:t> the data flow  </a:t>
            </a:r>
          </a:p>
          <a:p>
            <a:endParaRPr lang="en-US" baseline="0"/>
          </a:p>
          <a:p>
            <a:r>
              <a:rPr lang="en-US" baseline="0"/>
              <a:t>Verify sources – note the big ones, small ones we show others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AC0175-F701-BA4B-A561-3462987DDE4B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4383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Validate with Sudheer to confirm</a:t>
            </a:r>
            <a:r>
              <a:rPr lang="en-US" baseline="0"/>
              <a:t> the data flow  </a:t>
            </a:r>
          </a:p>
          <a:p>
            <a:endParaRPr lang="en-US" baseline="0"/>
          </a:p>
          <a:p>
            <a:r>
              <a:rPr lang="en-US" baseline="0"/>
              <a:t>Verify sources – note the big ones, small ones we show others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AC0175-F701-BA4B-A561-3462987DDE4B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5170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1985010"/>
            <a:ext cx="9144000" cy="53035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1" y="1733550"/>
            <a:ext cx="7670800" cy="966788"/>
          </a:xfrm>
        </p:spPr>
        <p:txBody>
          <a:bodyPr>
            <a:normAutofit/>
          </a:bodyPr>
          <a:lstStyle>
            <a:lvl1pPr algn="r">
              <a:defRPr sz="3200" b="0" i="0">
                <a:solidFill>
                  <a:schemeClr val="bg1"/>
                </a:solidFill>
                <a:latin typeface="Tele-GroteskUlt"/>
                <a:cs typeface="Tele-GroteskU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371601" y="2603500"/>
            <a:ext cx="6985000" cy="577850"/>
          </a:xfrm>
        </p:spPr>
        <p:txBody>
          <a:bodyPr>
            <a:normAutofit/>
          </a:bodyPr>
          <a:lstStyle>
            <a:lvl1pPr marL="0" indent="0" algn="r">
              <a:buNone/>
              <a:defRPr sz="2000" b="0" i="0">
                <a:solidFill>
                  <a:schemeClr val="tx1">
                    <a:tint val="75000"/>
                  </a:schemeClr>
                </a:solidFill>
                <a:latin typeface="Tele-GroteskFet" pitchFamily="2" charset="0"/>
                <a:cs typeface="Tele-GroteskFet" pitchFamily="2" charset="0"/>
              </a:defRPr>
            </a:lvl1pPr>
            <a:lvl2pPr marL="3434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68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302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36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70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604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38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72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Author Name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944933" y="4938660"/>
            <a:ext cx="1153067" cy="151607"/>
          </a:xfrm>
          <a:prstGeom prst="rect">
            <a:avLst/>
          </a:prstGeom>
        </p:spPr>
        <p:txBody>
          <a:bodyPr/>
          <a:lstStyle/>
          <a:p>
            <a:fld id="{31E57C50-0F88-4C09-98E3-03C8DF6F5D6C}" type="datetime1">
              <a:rPr lang="en-US" smtClean="0"/>
              <a:t>8/11/2019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57201" y="4938660"/>
            <a:ext cx="778933" cy="151607"/>
          </a:xfrm>
          <a:prstGeom prst="rect">
            <a:avLst/>
          </a:prstGeom>
        </p:spPr>
        <p:txBody>
          <a:bodyPr/>
          <a:lstStyle/>
          <a:p>
            <a:fld id="{1AF40C39-5108-E841-85F7-F0B9C0D30E8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l">
              <a:defRPr sz="3200" b="0" i="0">
                <a:solidFill>
                  <a:schemeClr val="tx1">
                    <a:lumMod val="75000"/>
                    <a:lumOff val="25000"/>
                  </a:schemeClr>
                </a:solidFill>
                <a:latin typeface="Tele-GroteskUlt"/>
                <a:cs typeface="Tele-GroteskU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8538"/>
            <a:ext cx="8229600" cy="3394472"/>
          </a:xfrm>
        </p:spPr>
        <p:txBody>
          <a:bodyPr/>
          <a:lstStyle>
            <a:lvl1pPr>
              <a:defRPr sz="2400" b="0" i="0">
                <a:solidFill>
                  <a:schemeClr val="tx1">
                    <a:lumMod val="75000"/>
                    <a:lumOff val="25000"/>
                  </a:schemeClr>
                </a:solidFill>
                <a:latin typeface="Tele-GroteskFet"/>
                <a:cs typeface="Tele-GroteskFet"/>
              </a:defRPr>
            </a:lvl1pPr>
            <a:lvl2pPr>
              <a:defRPr sz="1800" b="0" i="0">
                <a:solidFill>
                  <a:schemeClr val="tx1">
                    <a:lumMod val="75000"/>
                    <a:lumOff val="25000"/>
                  </a:schemeClr>
                </a:solidFill>
                <a:latin typeface="Tele-GroteskFet"/>
                <a:cs typeface="Tele-GroteskFet"/>
              </a:defRPr>
            </a:lvl2pPr>
            <a:lvl3pPr>
              <a:defRPr sz="1500" b="0" i="0">
                <a:solidFill>
                  <a:schemeClr val="tx1">
                    <a:lumMod val="75000"/>
                    <a:lumOff val="25000"/>
                  </a:schemeClr>
                </a:solidFill>
                <a:latin typeface="Tele-GroteskFet"/>
                <a:cs typeface="Tele-GroteskFet"/>
              </a:defRPr>
            </a:lvl3pPr>
            <a:lvl4pPr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Tele-GroteskHal"/>
                <a:cs typeface="Tele-GroteskHal"/>
              </a:defRPr>
            </a:lvl4pPr>
            <a:lvl5pPr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Tele-GroteskHal"/>
                <a:cs typeface="Tele-GroteskH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574800" y="4870450"/>
            <a:ext cx="2133600" cy="170657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Tele-GroteskFet" pitchFamily="2" charset="0"/>
                <a:cs typeface="Tele-GroteskFet" pitchFamily="2" charset="0"/>
              </a:defRPr>
            </a:lvl1pPr>
          </a:lstStyle>
          <a:p>
            <a:fld id="{0D1EB243-CC31-46A7-91F3-88D0AFE75762}" type="datetime1">
              <a:rPr lang="en-US" smtClean="0"/>
              <a:t>8/11/2019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57200" y="4870450"/>
            <a:ext cx="1032934" cy="170657"/>
          </a:xfrm>
          <a:prstGeom prst="rect">
            <a:avLst/>
          </a:prstGeom>
        </p:spPr>
        <p:txBody>
          <a:bodyPr/>
          <a:lstStyle>
            <a:lvl1pPr algn="l">
              <a:defRPr b="0" i="0">
                <a:solidFill>
                  <a:schemeClr val="bg1"/>
                </a:solidFill>
                <a:latin typeface="Tele-GroteskFet" pitchFamily="2" charset="0"/>
                <a:cs typeface="Tele-GroteskFet" pitchFamily="2" charset="0"/>
              </a:defRPr>
            </a:lvl1pPr>
          </a:lstStyle>
          <a:p>
            <a:fld id="{1AF40C39-5108-E841-85F7-F0B9C0D30E8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98538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98538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944933" y="4938660"/>
            <a:ext cx="1153067" cy="151607"/>
          </a:xfrm>
          <a:prstGeom prst="rect">
            <a:avLst/>
          </a:prstGeom>
        </p:spPr>
        <p:txBody>
          <a:bodyPr/>
          <a:lstStyle/>
          <a:p>
            <a:fld id="{2E145CF7-F298-462E-83EB-61B22D76BF95}" type="datetime1">
              <a:rPr lang="en-US" smtClean="0"/>
              <a:t>8/11/2019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57201" y="4938660"/>
            <a:ext cx="778933" cy="151607"/>
          </a:xfrm>
          <a:prstGeom prst="rect">
            <a:avLst/>
          </a:prstGeom>
        </p:spPr>
        <p:txBody>
          <a:bodyPr/>
          <a:lstStyle/>
          <a:p>
            <a:fld id="{1AF40C39-5108-E841-85F7-F0B9C0D30E8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998538"/>
            <a:ext cx="4040188" cy="479822"/>
          </a:xfrm>
        </p:spPr>
        <p:txBody>
          <a:bodyPr anchor="t">
            <a:normAutofit/>
          </a:bodyPr>
          <a:lstStyle>
            <a:lvl1pPr marL="0" indent="0">
              <a:buNone/>
              <a:defRPr sz="1500" b="0" i="0">
                <a:latin typeface="Tele-GroteskFet"/>
                <a:cs typeface="Tele-GroteskFet"/>
              </a:defRPr>
            </a:lvl1pPr>
            <a:lvl2pPr marL="343403" indent="0">
              <a:buNone/>
              <a:defRPr sz="1500" b="1"/>
            </a:lvl2pPr>
            <a:lvl3pPr marL="686806" indent="0">
              <a:buNone/>
              <a:defRPr sz="1400" b="1"/>
            </a:lvl3pPr>
            <a:lvl4pPr marL="1030209" indent="0">
              <a:buNone/>
              <a:defRPr sz="1200" b="1"/>
            </a:lvl4pPr>
            <a:lvl5pPr marL="1373612" indent="0">
              <a:buNone/>
              <a:defRPr sz="1200" b="1"/>
            </a:lvl5pPr>
            <a:lvl6pPr marL="1717015" indent="0">
              <a:buNone/>
              <a:defRPr sz="1200" b="1"/>
            </a:lvl6pPr>
            <a:lvl7pPr marL="2060418" indent="0">
              <a:buNone/>
              <a:defRPr sz="1200" b="1"/>
            </a:lvl7pPr>
            <a:lvl8pPr marL="2403820" indent="0">
              <a:buNone/>
              <a:defRPr sz="1200" b="1"/>
            </a:lvl8pPr>
            <a:lvl9pPr marL="2747223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1" y="1478359"/>
            <a:ext cx="4040188" cy="2963466"/>
          </a:xfrm>
        </p:spPr>
        <p:txBody>
          <a:bodyPr/>
          <a:lstStyle>
            <a:lvl1pPr>
              <a:defRPr sz="1400">
                <a:latin typeface="Tele-GroteskFet"/>
                <a:cs typeface="Tele-GroteskFet"/>
              </a:defRPr>
            </a:lvl1pPr>
            <a:lvl2pPr>
              <a:defRPr sz="1200">
                <a:latin typeface="Tele-GroteskFet"/>
                <a:cs typeface="Tele-GroteskFet"/>
              </a:defRPr>
            </a:lvl2pPr>
            <a:lvl3pPr>
              <a:defRPr sz="1100">
                <a:latin typeface="Tele-GroteskHal"/>
                <a:cs typeface="Tele-GroteskHal"/>
              </a:defRPr>
            </a:lvl3pPr>
            <a:lvl4pPr>
              <a:defRPr sz="1100">
                <a:latin typeface="Tele-GroteskHal"/>
                <a:cs typeface="Tele-GroteskHal"/>
              </a:defRPr>
            </a:lvl4pPr>
            <a:lvl5pPr>
              <a:defRPr sz="1100">
                <a:latin typeface="Tele-GroteskHal"/>
                <a:cs typeface="Tele-GroteskHal"/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998538"/>
            <a:ext cx="4041775" cy="479822"/>
          </a:xfrm>
        </p:spPr>
        <p:txBody>
          <a:bodyPr anchor="t">
            <a:normAutofit/>
          </a:bodyPr>
          <a:lstStyle>
            <a:lvl1pPr marL="0" indent="0">
              <a:buNone/>
              <a:defRPr sz="1500" b="0" i="0">
                <a:latin typeface="Tele-GroteskFet"/>
                <a:cs typeface="Tele-GroteskFet"/>
              </a:defRPr>
            </a:lvl1pPr>
            <a:lvl2pPr marL="343403" indent="0">
              <a:buNone/>
              <a:defRPr sz="1500" b="1"/>
            </a:lvl2pPr>
            <a:lvl3pPr marL="686806" indent="0">
              <a:buNone/>
              <a:defRPr sz="1400" b="1"/>
            </a:lvl3pPr>
            <a:lvl4pPr marL="1030209" indent="0">
              <a:buNone/>
              <a:defRPr sz="1200" b="1"/>
            </a:lvl4pPr>
            <a:lvl5pPr marL="1373612" indent="0">
              <a:buNone/>
              <a:defRPr sz="1200" b="1"/>
            </a:lvl5pPr>
            <a:lvl6pPr marL="1717015" indent="0">
              <a:buNone/>
              <a:defRPr sz="1200" b="1"/>
            </a:lvl6pPr>
            <a:lvl7pPr marL="2060418" indent="0">
              <a:buNone/>
              <a:defRPr sz="1200" b="1"/>
            </a:lvl7pPr>
            <a:lvl8pPr marL="2403820" indent="0">
              <a:buNone/>
              <a:defRPr sz="1200" b="1"/>
            </a:lvl8pPr>
            <a:lvl9pPr marL="2747223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478359"/>
            <a:ext cx="4041775" cy="2963466"/>
          </a:xfrm>
        </p:spPr>
        <p:txBody>
          <a:bodyPr/>
          <a:lstStyle>
            <a:lvl1pPr>
              <a:defRPr sz="1400">
                <a:latin typeface="Tele-GroteskFet"/>
                <a:cs typeface="Tele-GroteskFet"/>
              </a:defRPr>
            </a:lvl1pPr>
            <a:lvl2pPr>
              <a:defRPr sz="1200">
                <a:latin typeface="Tele-GroteskFet"/>
                <a:cs typeface="Tele-GroteskFet"/>
              </a:defRPr>
            </a:lvl2pPr>
            <a:lvl3pPr>
              <a:defRPr sz="1100">
                <a:latin typeface="Tele-GroteskHal"/>
                <a:cs typeface="Tele-GroteskHal"/>
              </a:defRPr>
            </a:lvl3pPr>
            <a:lvl4pPr>
              <a:defRPr sz="1100">
                <a:latin typeface="Tele-GroteskHal"/>
                <a:cs typeface="Tele-GroteskHal"/>
              </a:defRPr>
            </a:lvl4pPr>
            <a:lvl5pPr>
              <a:defRPr sz="1100">
                <a:latin typeface="Tele-GroteskHal"/>
                <a:cs typeface="Tele-GroteskHal"/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1944933" y="4938660"/>
            <a:ext cx="1153067" cy="151607"/>
          </a:xfrm>
          <a:prstGeom prst="rect">
            <a:avLst/>
          </a:prstGeom>
        </p:spPr>
        <p:txBody>
          <a:bodyPr/>
          <a:lstStyle/>
          <a:p>
            <a:fld id="{B9399081-3BAF-4180-A6A7-0F6A28A8AFD6}" type="datetime1">
              <a:rPr lang="en-US" smtClean="0"/>
              <a:t>8/11/2019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457201" y="4938660"/>
            <a:ext cx="778933" cy="151607"/>
          </a:xfrm>
          <a:prstGeom prst="rect">
            <a:avLst/>
          </a:prstGeom>
        </p:spPr>
        <p:txBody>
          <a:bodyPr/>
          <a:lstStyle/>
          <a:p>
            <a:fld id="{1AF40C39-5108-E841-85F7-F0B9C0D30E8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944933" y="4938660"/>
            <a:ext cx="1153067" cy="151607"/>
          </a:xfrm>
          <a:prstGeom prst="rect">
            <a:avLst/>
          </a:prstGeom>
        </p:spPr>
        <p:txBody>
          <a:bodyPr/>
          <a:lstStyle/>
          <a:p>
            <a:fld id="{A65E33C7-71C6-4FEE-9B8F-0710FB3E923D}" type="datetime1">
              <a:rPr lang="en-US" smtClean="0"/>
              <a:t>8/11/2019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57201" y="4938660"/>
            <a:ext cx="778933" cy="151607"/>
          </a:xfrm>
          <a:prstGeom prst="rect">
            <a:avLst/>
          </a:prstGeom>
        </p:spPr>
        <p:txBody>
          <a:bodyPr/>
          <a:lstStyle/>
          <a:p>
            <a:fld id="{1AF40C39-5108-E841-85F7-F0B9C0D30E8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1944933" y="4938660"/>
            <a:ext cx="1153067" cy="151607"/>
          </a:xfrm>
          <a:prstGeom prst="rect">
            <a:avLst/>
          </a:prstGeom>
        </p:spPr>
        <p:txBody>
          <a:bodyPr/>
          <a:lstStyle/>
          <a:p>
            <a:fld id="{344B46DB-0894-4ED7-89E1-2356D04F3930}" type="datetime1">
              <a:rPr lang="en-US" smtClean="0"/>
              <a:t>8/11/2019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57201" y="4938660"/>
            <a:ext cx="778933" cy="151607"/>
          </a:xfrm>
          <a:prstGeom prst="rect">
            <a:avLst/>
          </a:prstGeom>
        </p:spPr>
        <p:txBody>
          <a:bodyPr/>
          <a:lstStyle/>
          <a:p>
            <a:fld id="{1AF40C39-5108-E841-85F7-F0B9C0D30E8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102222"/>
            <a:ext cx="8229600" cy="46927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800711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552973"/>
          </a:xfrm>
          <a:prstGeom prst="rect">
            <a:avLst/>
          </a:prstGeom>
        </p:spPr>
        <p:txBody>
          <a:bodyPr vert="horz" lIns="68681" tIns="34340" rIns="68681" bIns="3434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998538"/>
            <a:ext cx="8229600" cy="3394472"/>
          </a:xfrm>
          <a:prstGeom prst="rect">
            <a:avLst/>
          </a:prstGeom>
        </p:spPr>
        <p:txBody>
          <a:bodyPr vert="horz" lIns="68681" tIns="34340" rIns="68681" bIns="3434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4" r:id="rId5"/>
    <p:sldLayoutId id="2147483655" r:id="rId6"/>
    <p:sldLayoutId id="2147483656" r:id="rId7"/>
  </p:sldLayoutIdLst>
  <p:hf hdr="0" dt="0"/>
  <p:txStyles>
    <p:titleStyle>
      <a:lvl1pPr algn="l" defTabSz="343403" rtl="0" eaLnBrk="1" latinLnBrk="0" hangingPunct="1">
        <a:spcBef>
          <a:spcPct val="0"/>
        </a:spcBef>
        <a:buNone/>
        <a:defRPr sz="3200" b="0" i="0" kern="1200">
          <a:solidFill>
            <a:schemeClr val="tx1">
              <a:lumMod val="75000"/>
              <a:lumOff val="25000"/>
            </a:schemeClr>
          </a:solidFill>
          <a:latin typeface="Tele-GroteskUlt"/>
          <a:ea typeface="+mj-ea"/>
          <a:cs typeface="Tele-GroteskUlt"/>
        </a:defRPr>
      </a:lvl1pPr>
    </p:titleStyle>
    <p:bodyStyle>
      <a:lvl1pPr marL="257552" indent="-257552" algn="l" defTabSz="343403" rtl="0" eaLnBrk="1" latinLnBrk="0" hangingPunct="1">
        <a:spcBef>
          <a:spcPct val="20000"/>
        </a:spcBef>
        <a:buFont typeface="Arial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Tele-GroteskFet"/>
          <a:ea typeface="+mn-ea"/>
          <a:cs typeface="Tele-GroteskFet"/>
        </a:defRPr>
      </a:lvl1pPr>
      <a:lvl2pPr marL="558030" indent="-214627" algn="l" defTabSz="343403" rtl="0" eaLnBrk="1" latinLnBrk="0" hangingPunct="1">
        <a:spcBef>
          <a:spcPct val="20000"/>
        </a:spcBef>
        <a:buFont typeface="Arial"/>
        <a:buChar char="–"/>
        <a:defRPr sz="1800" b="0" i="0" kern="1200">
          <a:solidFill>
            <a:schemeClr val="tx1">
              <a:lumMod val="75000"/>
              <a:lumOff val="25000"/>
            </a:schemeClr>
          </a:solidFill>
          <a:latin typeface="Tele-GroteskFet"/>
          <a:ea typeface="+mn-ea"/>
          <a:cs typeface="Tele-GroteskFet"/>
        </a:defRPr>
      </a:lvl2pPr>
      <a:lvl3pPr marL="858507" indent="-171701" algn="l" defTabSz="343403" rtl="0" eaLnBrk="1" latinLnBrk="0" hangingPunct="1">
        <a:spcBef>
          <a:spcPct val="20000"/>
        </a:spcBef>
        <a:buFont typeface="Arial"/>
        <a:buChar char="•"/>
        <a:defRPr sz="1500" b="0" i="0" kern="1200">
          <a:solidFill>
            <a:schemeClr val="tx1">
              <a:lumMod val="75000"/>
              <a:lumOff val="25000"/>
            </a:schemeClr>
          </a:solidFill>
          <a:latin typeface="Tele-GroteskFet"/>
          <a:ea typeface="+mn-ea"/>
          <a:cs typeface="Tele-GroteskFet"/>
        </a:defRPr>
      </a:lvl3pPr>
      <a:lvl4pPr marL="1201910" indent="-171701" algn="l" defTabSz="343403" rtl="0" eaLnBrk="1" latinLnBrk="0" hangingPunct="1">
        <a:spcBef>
          <a:spcPct val="20000"/>
        </a:spcBef>
        <a:buFont typeface="Arial"/>
        <a:buChar char="–"/>
        <a:defRPr sz="1200" b="0" i="0" kern="1200">
          <a:solidFill>
            <a:schemeClr val="tx1">
              <a:lumMod val="75000"/>
              <a:lumOff val="25000"/>
            </a:schemeClr>
          </a:solidFill>
          <a:latin typeface="Tele-GroteskHal"/>
          <a:ea typeface="+mn-ea"/>
          <a:cs typeface="Tele-GroteskHal"/>
        </a:defRPr>
      </a:lvl4pPr>
      <a:lvl5pPr marL="1545313" indent="-171701" algn="l" defTabSz="343403" rtl="0" eaLnBrk="1" latinLnBrk="0" hangingPunct="1">
        <a:spcBef>
          <a:spcPct val="20000"/>
        </a:spcBef>
        <a:buFont typeface="Arial"/>
        <a:buChar char="»"/>
        <a:defRPr sz="1200" b="0" i="0" kern="1200">
          <a:solidFill>
            <a:schemeClr val="tx1">
              <a:lumMod val="75000"/>
              <a:lumOff val="25000"/>
            </a:schemeClr>
          </a:solidFill>
          <a:latin typeface="Tele-GroteskHal"/>
          <a:ea typeface="+mn-ea"/>
          <a:cs typeface="Tele-GroteskHal"/>
        </a:defRPr>
      </a:lvl5pPr>
      <a:lvl6pPr marL="1888716" indent="-171701" algn="l" defTabSz="343403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32119" indent="-171701" algn="l" defTabSz="343403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5522" indent="-171701" algn="l" defTabSz="343403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8925" indent="-171701" algn="l" defTabSz="343403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340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3403" algn="l" defTabSz="34340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6806" algn="l" defTabSz="34340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30209" algn="l" defTabSz="34340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3612" algn="l" defTabSz="34340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7015" algn="l" defTabSz="34340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60418" algn="l" defTabSz="34340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3820" algn="l" defTabSz="34340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7223" algn="l" defTabSz="34340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ithub.com/TomBresee/The_Spark_Genome_Project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400"/>
              <a:t>Genomic Data Examination with SparkSQL</a:t>
            </a:r>
          </a:p>
        </p:txBody>
      </p:sp>
      <p:sp>
        <p:nvSpPr>
          <p:cNvPr id="3" name="Rectangle 2"/>
          <p:cNvSpPr/>
          <p:nvPr/>
        </p:nvSpPr>
        <p:spPr>
          <a:xfrm>
            <a:off x="457200" y="2797493"/>
            <a:ext cx="582929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endParaRPr lang="en-US" sz="1600"/>
          </a:p>
          <a:p>
            <a:r>
              <a:rPr lang="en-US" sz="1600"/>
              <a:t>Team Members:  Tom Bresee, Stephen Johnson, Joe Jiang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FDDEFF4-A042-4328-926D-163D47A74DBE}"/>
              </a:ext>
            </a:extLst>
          </p:cNvPr>
          <p:cNvSpPr/>
          <p:nvPr/>
        </p:nvSpPr>
        <p:spPr>
          <a:xfrm>
            <a:off x="1911667" y="166970"/>
            <a:ext cx="5320665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700" b="1"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</a:rPr>
              <a:t>Mapping short reads using BWA </a:t>
            </a:r>
          </a:p>
          <a:p>
            <a:br>
              <a:rPr lang="en-US"/>
            </a:br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5EBDA0D-85A3-4E63-95AA-8382EDF1C354}"/>
              </a:ext>
            </a:extLst>
          </p:cNvPr>
          <p:cNvSpPr/>
          <p:nvPr/>
        </p:nvSpPr>
        <p:spPr>
          <a:xfrm>
            <a:off x="6788150" y="987211"/>
            <a:ext cx="531495" cy="21039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07BB61-7B99-4F0F-9A94-F054F25712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1667" y="719126"/>
            <a:ext cx="5320665" cy="399409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DD7D2E4-7DCF-4D85-88E0-A04A6D0FE5E3}"/>
              </a:ext>
            </a:extLst>
          </p:cNvPr>
          <p:cNvSpPr/>
          <p:nvPr/>
        </p:nvSpPr>
        <p:spPr>
          <a:xfrm>
            <a:off x="5871546" y="2959100"/>
            <a:ext cx="2162772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457200"/>
            <a:r>
              <a:rPr lang="en-US" sz="1050" b="1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Relevance to database course:</a:t>
            </a:r>
          </a:p>
          <a:p>
            <a:pPr lvl="0" defTabSz="457200"/>
            <a:endParaRPr lang="en-US" sz="1050" b="1">
              <a:solidFill>
                <a:schemeClr val="accent1">
                  <a:lumMod val="40000"/>
                  <a:lumOff val="6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defTabSz="457200"/>
            <a:r>
              <a:rPr lang="en-US" sz="1050" b="1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Indexing table (ref genome)</a:t>
            </a:r>
          </a:p>
          <a:p>
            <a:pPr lvl="0" defTabSz="457200"/>
            <a:r>
              <a:rPr lang="en-US" sz="1050" b="1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Table Join by Key (mapping)</a:t>
            </a:r>
            <a:endParaRPr lang="en-US" sz="1100" b="1" dirty="0">
              <a:solidFill>
                <a:schemeClr val="accent1">
                  <a:lumMod val="40000"/>
                  <a:lumOff val="6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44471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FDDEFF4-A042-4328-926D-163D47A74DBE}"/>
              </a:ext>
            </a:extLst>
          </p:cNvPr>
          <p:cNvSpPr/>
          <p:nvPr/>
        </p:nvSpPr>
        <p:spPr>
          <a:xfrm>
            <a:off x="1911667" y="122520"/>
            <a:ext cx="5320665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700" b="1"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</a:rPr>
              <a:t>Mapping short reads using BWA (continued) </a:t>
            </a:r>
          </a:p>
          <a:p>
            <a:br>
              <a:rPr lang="en-US"/>
            </a:br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5EBDA0D-85A3-4E63-95AA-8382EDF1C354}"/>
              </a:ext>
            </a:extLst>
          </p:cNvPr>
          <p:cNvSpPr/>
          <p:nvPr/>
        </p:nvSpPr>
        <p:spPr>
          <a:xfrm>
            <a:off x="6788150" y="987211"/>
            <a:ext cx="531495" cy="21039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FE3C0C4-E0DD-4020-A1F8-09FE978A22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7994" y="774700"/>
            <a:ext cx="4699178" cy="3974701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96ABE54-E6EE-4FC9-864F-CEBBD53858E8}"/>
              </a:ext>
            </a:extLst>
          </p:cNvPr>
          <p:cNvSpPr/>
          <p:nvPr/>
        </p:nvSpPr>
        <p:spPr>
          <a:xfrm>
            <a:off x="5931531" y="3065502"/>
            <a:ext cx="292735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 defTabSz="457200">
              <a:buFont typeface="Arial" panose="020B0604020202020204" pitchFamily="34" charset="0"/>
              <a:buChar char="•"/>
            </a:pPr>
            <a:r>
              <a:rPr lang="en-US" sz="1200" b="1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Read mapping is the bottleneck</a:t>
            </a:r>
          </a:p>
          <a:p>
            <a:pPr lvl="0" defTabSz="457200"/>
            <a:r>
              <a:rPr lang="en-US" sz="1200" b="1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285750" lvl="0" indent="-285750" defTabSz="457200">
              <a:buFont typeface="Arial" panose="020B0604020202020204" pitchFamily="34" charset="0"/>
              <a:buChar char="•"/>
            </a:pPr>
            <a:r>
              <a:rPr lang="en-US" sz="1200" b="1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Suffer from speed and scale</a:t>
            </a:r>
            <a:endParaRPr lang="en-US" sz="1800" b="1" dirty="0">
              <a:solidFill>
                <a:srgbClr val="90C226">
                  <a:lumMod val="40000"/>
                  <a:lumOff val="6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89878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785651F-B0CC-4D6F-9CFF-071C412BA726}"/>
              </a:ext>
            </a:extLst>
          </p:cNvPr>
          <p:cNvSpPr/>
          <p:nvPr/>
        </p:nvSpPr>
        <p:spPr>
          <a:xfrm>
            <a:off x="1932434" y="648913"/>
            <a:ext cx="5279132" cy="31547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>
                <a:solidFill>
                  <a:schemeClr val="accent1">
                    <a:lumMod val="40000"/>
                    <a:lumOff val="60000"/>
                  </a:schemeClr>
                </a:solidFill>
                <a:latin typeface="Source Sans Pro" panose="020B0503030403020204" pitchFamily="34" charset="0"/>
              </a:rPr>
              <a:t>So what precisely are we doing ? </a:t>
            </a:r>
          </a:p>
          <a:p>
            <a:pPr algn="ctr"/>
            <a:endParaRPr lang="en-US" sz="1500" b="1">
              <a:solidFill>
                <a:schemeClr val="bg1">
                  <a:lumMod val="50000"/>
                </a:schemeClr>
              </a:solidFill>
              <a:latin typeface="Source Sans Pro" panose="020B0503030403020204" pitchFamily="34" charset="0"/>
            </a:endParaRPr>
          </a:p>
          <a:p>
            <a:pPr algn="ctr"/>
            <a:r>
              <a:rPr lang="en-US" b="1"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</a:rPr>
              <a:t>Examining elements such as the run time for Databrick notebooks for genomics processing at </a:t>
            </a:r>
            <a:r>
              <a:rPr lang="en-US" b="1" u="sng"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</a:rPr>
              <a:t>scale</a:t>
            </a:r>
          </a:p>
          <a:p>
            <a:pPr algn="ctr"/>
            <a:endParaRPr lang="en-US" b="1">
              <a:solidFill>
                <a:schemeClr val="bg1">
                  <a:lumMod val="50000"/>
                </a:schemeClr>
              </a:solidFill>
              <a:latin typeface="Source Sans Pro" panose="020B0503030403020204" pitchFamily="34" charset="0"/>
            </a:endParaRPr>
          </a:p>
          <a:p>
            <a:pPr algn="ctr"/>
            <a:r>
              <a:rPr lang="en-US" b="1"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</a:rPr>
              <a:t>Genomic Data Sequencing queries and JOINs</a:t>
            </a:r>
          </a:p>
          <a:p>
            <a:pPr algn="ctr"/>
            <a:endParaRPr lang="en-US" b="1">
              <a:solidFill>
                <a:schemeClr val="bg1">
                  <a:lumMod val="50000"/>
                </a:schemeClr>
              </a:solidFill>
              <a:latin typeface="Source Sans Pro" panose="020B0503030403020204" pitchFamily="34" charset="0"/>
            </a:endParaRPr>
          </a:p>
          <a:p>
            <a:pPr algn="ctr"/>
            <a:r>
              <a:rPr lang="en-US" b="1"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</a:rPr>
              <a:t>Focusing on analyzing the advantages of </a:t>
            </a:r>
          </a:p>
          <a:p>
            <a:pPr algn="ctr"/>
            <a:r>
              <a:rPr lang="en-US" b="1"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</a:rPr>
              <a:t>Databricks vs general Apache Spark</a:t>
            </a:r>
          </a:p>
          <a:p>
            <a:pPr algn="ctr"/>
            <a:endParaRPr lang="en-US" b="1">
              <a:solidFill>
                <a:schemeClr val="bg1">
                  <a:lumMod val="50000"/>
                </a:schemeClr>
              </a:solidFill>
              <a:latin typeface="Source Sans Pro" panose="020B0503030403020204" pitchFamily="34" charset="0"/>
            </a:endParaRPr>
          </a:p>
          <a:p>
            <a:pPr algn="ctr"/>
            <a:r>
              <a:rPr lang="en-US" b="1"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</a:rPr>
              <a:t>Cloud vs non-Cloud KPIs</a:t>
            </a:r>
          </a:p>
          <a:p>
            <a:pPr algn="ctr"/>
            <a:endParaRPr lang="en-US" b="1">
              <a:solidFill>
                <a:schemeClr val="bg1">
                  <a:lumMod val="50000"/>
                </a:schemeClr>
              </a:solidFill>
              <a:latin typeface="Source Sans Pro" panose="020B0503030403020204" pitchFamily="34" charset="0"/>
            </a:endParaRPr>
          </a:p>
          <a:p>
            <a:pPr algn="ctr"/>
            <a:r>
              <a:rPr lang="en-US" b="1"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</a:rPr>
              <a:t>Benchmarking is big for us ! </a:t>
            </a:r>
          </a:p>
          <a:p>
            <a:pPr algn="ctr"/>
            <a:endParaRPr lang="en-US" b="1">
              <a:solidFill>
                <a:schemeClr val="bg1">
                  <a:lumMod val="50000"/>
                </a:schemeClr>
              </a:solidFill>
              <a:latin typeface="Source Sans Pro" panose="020B0503030403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879D273-684E-4773-8342-2EEECB3698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2434" y="4069201"/>
            <a:ext cx="789473" cy="19480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6FC8ABA-1174-4321-8275-E9ACCEA1D6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4488" y="3949281"/>
            <a:ext cx="822196" cy="3321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CC88773-1AF3-4427-87E2-7CE3EFFD5C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3954" y="3939756"/>
            <a:ext cx="2384485" cy="3897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4658454-12AF-423A-975E-9AB409940A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8459" y="3988876"/>
            <a:ext cx="548640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5785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9E15F6C-F076-4F0C-83E8-C83521EE59C1}"/>
              </a:ext>
            </a:extLst>
          </p:cNvPr>
          <p:cNvSpPr/>
          <p:nvPr/>
        </p:nvSpPr>
        <p:spPr>
          <a:xfrm>
            <a:off x="2286000" y="238128"/>
            <a:ext cx="4572000" cy="78483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1700" b="1"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</a:rPr>
              <a:t>Our Github</a:t>
            </a:r>
            <a:endParaRPr lang="en-US" sz="1700">
              <a:solidFill>
                <a:schemeClr val="bg1">
                  <a:lumMod val="50000"/>
                </a:schemeClr>
              </a:solidFill>
              <a:latin typeface="Source Sans Pro" panose="020B0503030403020204" pitchFamily="34" charset="0"/>
            </a:endParaRPr>
          </a:p>
          <a:p>
            <a:br>
              <a:rPr lang="en-US"/>
            </a:br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3535827-8A75-4AF3-8295-12A13E3A78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7258" y="717852"/>
            <a:ext cx="5489484" cy="373893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BADDCF7-9C6B-41E8-8326-9B767DB3816B}"/>
              </a:ext>
            </a:extLst>
          </p:cNvPr>
          <p:cNvSpPr/>
          <p:nvPr/>
        </p:nvSpPr>
        <p:spPr>
          <a:xfrm>
            <a:off x="1857466" y="4456782"/>
            <a:ext cx="3046027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>
                <a:solidFill>
                  <a:schemeClr val="accent1">
                    <a:lumMod val="40000"/>
                    <a:lumOff val="6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https://github.com/TomBresee/The_Spark_Genome_Project</a:t>
            </a:r>
            <a:endParaRPr lang="en-US" sz="90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31977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9F75850-13DC-401E-A8CE-550511C8D0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770" y="0"/>
            <a:ext cx="3243795" cy="133639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B1D65AE-C065-4048-B570-58F9F4CB81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612" y="1560794"/>
            <a:ext cx="3243795" cy="11738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8D57032-5380-431D-B89B-320685E8BF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6834" y="2914426"/>
            <a:ext cx="2660681" cy="17490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4BF33D9-EB76-4C0A-8035-41F267E3E5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46195" y="217170"/>
            <a:ext cx="5070133" cy="127971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DFF68CF-B461-43BE-90B0-95F75FD766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89207" y="2416231"/>
            <a:ext cx="4912796" cy="1955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025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F88C99B-593E-465F-9822-E0C76A6CF7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660" y="94919"/>
            <a:ext cx="4056300" cy="199418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0460E0C-1426-42D8-BF83-89E3F4526A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998" y="2459452"/>
            <a:ext cx="4173876" cy="22168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B6D60A5-98DE-457B-A734-5E5D269EA4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33728" y="66692"/>
            <a:ext cx="3104578" cy="29775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381E1DF-42ED-4728-95EB-7B0F2A010A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56010" y="3324242"/>
            <a:ext cx="2060014" cy="1589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6026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DA1CB56-EB2A-4DCE-BED0-EBE8A99637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578" y="114299"/>
            <a:ext cx="3813949" cy="2188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6912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1DF6395-1E0C-43B5-B97C-56798FC548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9666" y="568167"/>
            <a:ext cx="5344668" cy="4007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5103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3BFD6E8-9A76-4CE9-A751-D4996B9712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535" y="0"/>
            <a:ext cx="6552929" cy="51435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29388F0-5D21-4F93-9359-E2F0FF9F82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79" y="2571750"/>
            <a:ext cx="4506021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6308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400"/>
              <a:t>Databricks</a:t>
            </a:r>
          </a:p>
        </p:txBody>
      </p:sp>
    </p:spTree>
    <p:extLst>
      <p:ext uri="{BB962C8B-B14F-4D97-AF65-F5344CB8AC3E}">
        <p14:creationId xmlns:p14="http://schemas.microsoft.com/office/powerpoint/2010/main" val="5110255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785651F-B0CC-4D6F-9CFF-071C412BA726}"/>
              </a:ext>
            </a:extLst>
          </p:cNvPr>
          <p:cNvSpPr/>
          <p:nvPr/>
        </p:nvSpPr>
        <p:spPr>
          <a:xfrm>
            <a:off x="1909700" y="1025173"/>
            <a:ext cx="5324599" cy="30931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300" b="1"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</a:rPr>
              <a:t>Since the completion of the </a:t>
            </a:r>
            <a:r>
              <a:rPr lang="en-US" sz="1300" b="1" i="1"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</a:rPr>
              <a:t>Human Genome Project </a:t>
            </a:r>
            <a:r>
              <a:rPr lang="en-US" sz="1300" b="1"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</a:rPr>
              <a:t>in 2003, there has been an explosion in data fueled by a dramatic drop in the cost of DNA sequencing, from $3B for the first genome to under $700 today. </a:t>
            </a:r>
          </a:p>
          <a:p>
            <a:pPr algn="ctr"/>
            <a:endParaRPr lang="en-US" sz="1300" b="1">
              <a:solidFill>
                <a:schemeClr val="bg1">
                  <a:lumMod val="50000"/>
                </a:schemeClr>
              </a:solidFill>
              <a:latin typeface="Source Sans Pro" panose="020B0503030403020204" pitchFamily="34" charset="0"/>
            </a:endParaRPr>
          </a:p>
          <a:p>
            <a:pPr algn="ctr"/>
            <a:r>
              <a:rPr lang="en-US" sz="1300" b="1"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</a:rPr>
              <a:t>Genes carry the information that make you you.  When  sequenced and stored in a computer, your genome takes up about </a:t>
            </a:r>
            <a:r>
              <a:rPr lang="en-US" sz="1300" b="1">
                <a:solidFill>
                  <a:schemeClr val="accent1">
                    <a:lumMod val="40000"/>
                    <a:lumOff val="60000"/>
                  </a:schemeClr>
                </a:solidFill>
                <a:latin typeface="Source Sans Pro" panose="020B0503030403020204" pitchFamily="34" charset="0"/>
              </a:rPr>
              <a:t>150GB </a:t>
            </a:r>
            <a:r>
              <a:rPr lang="en-US" sz="1300" b="1"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</a:rPr>
              <a:t>of space . . . (and that’s just a single person) </a:t>
            </a:r>
          </a:p>
          <a:p>
            <a:pPr algn="ctr"/>
            <a:endParaRPr lang="en-US" sz="1300" b="1">
              <a:solidFill>
                <a:schemeClr val="bg1">
                  <a:lumMod val="50000"/>
                </a:schemeClr>
              </a:solidFill>
              <a:latin typeface="Source Sans Pro" panose="020B0503030403020204" pitchFamily="34" charset="0"/>
            </a:endParaRPr>
          </a:p>
          <a:p>
            <a:pPr algn="ctr"/>
            <a:r>
              <a:rPr lang="en-US" sz="1300" b="1"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</a:rPr>
              <a:t>Consequently, the field of genomics has now matured to a stage where companies have started to do DNA sequencing at population-scale.  And they are using forms like </a:t>
            </a:r>
            <a:r>
              <a:rPr lang="en-US" sz="1300" b="1">
                <a:solidFill>
                  <a:schemeClr val="accent1">
                    <a:lumMod val="40000"/>
                    <a:lumOff val="60000"/>
                  </a:schemeClr>
                </a:solidFill>
                <a:latin typeface="Source Sans Pro" panose="020B0503030403020204" pitchFamily="34" charset="0"/>
              </a:rPr>
              <a:t>Apache Spark, SQL</a:t>
            </a:r>
            <a:r>
              <a:rPr lang="en-US" sz="1300" b="1"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</a:rPr>
              <a:t>, etc to do it (see </a:t>
            </a:r>
            <a:r>
              <a:rPr lang="en-US" sz="1300" b="1">
                <a:solidFill>
                  <a:schemeClr val="accent1">
                    <a:lumMod val="40000"/>
                    <a:lumOff val="60000"/>
                  </a:schemeClr>
                </a:solidFill>
                <a:latin typeface="Source Sans Pro" panose="020B0503030403020204" pitchFamily="34" charset="0"/>
              </a:rPr>
              <a:t>Databricks</a:t>
            </a:r>
            <a:r>
              <a:rPr lang="en-US" sz="1300" b="1"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</a:rPr>
              <a:t> announcements on </a:t>
            </a:r>
            <a:r>
              <a:rPr lang="en-US" sz="1300" b="1">
                <a:solidFill>
                  <a:schemeClr val="accent1">
                    <a:lumMod val="40000"/>
                    <a:lumOff val="60000"/>
                  </a:schemeClr>
                </a:solidFill>
                <a:latin typeface="Source Sans Pro" panose="020B0503030403020204" pitchFamily="34" charset="0"/>
              </a:rPr>
              <a:t>Genomics</a:t>
            </a:r>
            <a:r>
              <a:rPr lang="en-US" sz="1300" b="1"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</a:rPr>
              <a:t> library developments)</a:t>
            </a:r>
          </a:p>
          <a:p>
            <a:pPr algn="ctr"/>
            <a:endParaRPr lang="en-US" sz="1300" b="1">
              <a:solidFill>
                <a:schemeClr val="bg1">
                  <a:lumMod val="50000"/>
                </a:schemeClr>
              </a:solidFill>
              <a:latin typeface="Source Sans Pro" panose="020B0503030403020204" pitchFamily="34" charset="0"/>
            </a:endParaRPr>
          </a:p>
          <a:p>
            <a:pPr algn="ctr"/>
            <a:endParaRPr lang="en-US" sz="1300" b="1">
              <a:solidFill>
                <a:schemeClr val="bg1">
                  <a:lumMod val="50000"/>
                </a:schemeClr>
              </a:solidFill>
              <a:latin typeface="Source Sans Pro" panose="020B0503030403020204" pitchFamily="34" charset="0"/>
            </a:endParaRPr>
          </a:p>
          <a:p>
            <a:pPr algn="ctr"/>
            <a:endParaRPr lang="en-US" sz="1300" b="1">
              <a:solidFill>
                <a:schemeClr val="bg1">
                  <a:lumMod val="50000"/>
                </a:schemeClr>
              </a:solidFill>
              <a:latin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5250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24C1B8-387B-4A7A-BCF8-8E3A1EB6AC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40C39-5108-E841-85F7-F0B9C0D30E8D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BC8084-5ECE-49F7-BE39-85C0E1B646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955" y="865562"/>
            <a:ext cx="6846570" cy="21025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53854F1-C31D-4AA6-A160-4BE2617548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905" y="3796321"/>
            <a:ext cx="3823335" cy="53839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F80BA97-E30C-4F17-B872-41ABF6DA99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0630" y="3693451"/>
            <a:ext cx="3474720" cy="846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6807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24C1B8-387B-4A7A-BCF8-8E3A1EB6AC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40C39-5108-E841-85F7-F0B9C0D30E8D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8596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24C1B8-387B-4A7A-BCF8-8E3A1EB6AC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40C39-5108-E841-85F7-F0B9C0D30E8D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0715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24C1B8-387B-4A7A-BCF8-8E3A1EB6AC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40C39-5108-E841-85F7-F0B9C0D30E8D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79601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24C1B8-387B-4A7A-BCF8-8E3A1EB6AC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40C39-5108-E841-85F7-F0B9C0D30E8D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1678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24C1B8-387B-4A7A-BCF8-8E3A1EB6AC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40C39-5108-E841-85F7-F0B9C0D30E8D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3949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24C1B8-387B-4A7A-BCF8-8E3A1EB6AC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40C39-5108-E841-85F7-F0B9C0D30E8D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5042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24C1B8-387B-4A7A-BCF8-8E3A1EB6AC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40C39-5108-E841-85F7-F0B9C0D30E8D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6070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24C1B8-387B-4A7A-BCF8-8E3A1EB6AC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40C39-5108-E841-85F7-F0B9C0D30E8D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6687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29E8654-07AD-4351-82E3-954D805444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9433" y="1547712"/>
            <a:ext cx="3939004" cy="288612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F0FD3CA-6423-4C22-846B-DC34F21D0319}"/>
              </a:ext>
            </a:extLst>
          </p:cNvPr>
          <p:cNvSpPr/>
          <p:nvPr/>
        </p:nvSpPr>
        <p:spPr>
          <a:xfrm>
            <a:off x="684407" y="204007"/>
            <a:ext cx="7775186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700" b="1"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</a:rPr>
              <a:t>Why this topic ?   Because ‘The Genomic Data Explosion’ is real . . .</a:t>
            </a:r>
            <a:endParaRPr lang="en-US" sz="1700">
              <a:solidFill>
                <a:schemeClr val="bg1">
                  <a:lumMod val="50000"/>
                </a:schemeClr>
              </a:solidFill>
              <a:latin typeface="Source Sans Pro" panose="020B0503030403020204" pitchFamily="34" charset="0"/>
            </a:endParaRPr>
          </a:p>
          <a:p>
            <a:br>
              <a:rPr lang="en-US"/>
            </a:br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14A15C8-A68F-4726-8257-2613D388430B}"/>
              </a:ext>
            </a:extLst>
          </p:cNvPr>
          <p:cNvCxnSpPr>
            <a:cxnSpLocks/>
          </p:cNvCxnSpPr>
          <p:nvPr/>
        </p:nvCxnSpPr>
        <p:spPr>
          <a:xfrm flipH="1">
            <a:off x="4814172" y="1547712"/>
            <a:ext cx="488078" cy="1364937"/>
          </a:xfrm>
          <a:prstGeom prst="straightConnector1">
            <a:avLst/>
          </a:prstGeom>
          <a:ln w="19050">
            <a:solidFill>
              <a:schemeClr val="accent1">
                <a:lumMod val="40000"/>
                <a:lumOff val="6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CED7885D-0B6C-46B3-89BB-3DFD04A67217}"/>
              </a:ext>
            </a:extLst>
          </p:cNvPr>
          <p:cNvSpPr/>
          <p:nvPr/>
        </p:nvSpPr>
        <p:spPr>
          <a:xfrm>
            <a:off x="4471199" y="1048676"/>
            <a:ext cx="2654894" cy="7540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100" b="1">
                <a:solidFill>
                  <a:schemeClr val="accent1">
                    <a:lumMod val="40000"/>
                    <a:lumOff val="60000"/>
                  </a:schemeClr>
                </a:solidFill>
                <a:latin typeface="Source Sans Pro" panose="020B0503030403020204" pitchFamily="34" charset="0"/>
              </a:rPr>
              <a:t>This is a </a:t>
            </a:r>
            <a:r>
              <a:rPr lang="en-US" sz="1100" b="1" u="sng">
                <a:solidFill>
                  <a:schemeClr val="accent1">
                    <a:lumMod val="40000"/>
                    <a:lumOff val="60000"/>
                  </a:schemeClr>
                </a:solidFill>
                <a:latin typeface="Source Sans Pro" panose="020B0503030403020204" pitchFamily="34" charset="0"/>
              </a:rPr>
              <a:t>perfect</a:t>
            </a:r>
            <a:r>
              <a:rPr lang="en-US" sz="1100" b="1">
                <a:solidFill>
                  <a:schemeClr val="accent1">
                    <a:lumMod val="40000"/>
                    <a:lumOff val="60000"/>
                  </a:schemeClr>
                </a:solidFill>
                <a:latin typeface="Source Sans Pro" panose="020B0503030403020204" pitchFamily="34" charset="0"/>
              </a:rPr>
              <a:t> field for examining</a:t>
            </a:r>
          </a:p>
          <a:p>
            <a:pPr algn="ctr"/>
            <a:r>
              <a:rPr lang="en-US" sz="1100" b="1">
                <a:solidFill>
                  <a:schemeClr val="accent1">
                    <a:lumMod val="40000"/>
                    <a:lumOff val="60000"/>
                  </a:schemeClr>
                </a:solidFill>
                <a:latin typeface="Source Sans Pro" panose="020B0503030403020204" pitchFamily="34" charset="0"/>
              </a:rPr>
              <a:t>SQL approaches/enhancements at scale</a:t>
            </a:r>
          </a:p>
          <a:p>
            <a:pPr algn="ctr"/>
            <a:endParaRPr lang="en-US" sz="1050" b="1">
              <a:solidFill>
                <a:schemeClr val="bg1">
                  <a:lumMod val="50000"/>
                </a:schemeClr>
              </a:solidFill>
              <a:latin typeface="Source Sans Pro" panose="020B0503030403020204" pitchFamily="34" charset="0"/>
            </a:endParaRPr>
          </a:p>
          <a:p>
            <a:pPr algn="ctr"/>
            <a:endParaRPr lang="en-US" sz="105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0350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14CE7F4-92FD-460D-A39F-C71B168D7A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5999" y="1548248"/>
            <a:ext cx="4853681" cy="246237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9E15F6C-F076-4F0C-83E8-C83521EE59C1}"/>
              </a:ext>
            </a:extLst>
          </p:cNvPr>
          <p:cNvSpPr/>
          <p:nvPr/>
        </p:nvSpPr>
        <p:spPr>
          <a:xfrm>
            <a:off x="2030936" y="235291"/>
            <a:ext cx="5287740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700" b="1"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</a:rPr>
              <a:t>Our Foundation:  In Memory Distributed Computing ! </a:t>
            </a:r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9A53E8-D3FB-41C9-9097-7ABE2FCD469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623" b="49993"/>
          <a:stretch/>
        </p:blipFill>
        <p:spPr>
          <a:xfrm>
            <a:off x="2616349" y="1669233"/>
            <a:ext cx="726287" cy="2933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7C771C6-D1AD-4BE2-ADB3-74CD0E3A5AD9}"/>
              </a:ext>
            </a:extLst>
          </p:cNvPr>
          <p:cNvSpPr/>
          <p:nvPr/>
        </p:nvSpPr>
        <p:spPr>
          <a:xfrm>
            <a:off x="3152436" y="3708245"/>
            <a:ext cx="88861" cy="888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56A4899-6E17-410C-B660-1F640B3A8124}"/>
              </a:ext>
            </a:extLst>
          </p:cNvPr>
          <p:cNvSpPr/>
          <p:nvPr/>
        </p:nvSpPr>
        <p:spPr>
          <a:xfrm>
            <a:off x="2935063" y="2358621"/>
            <a:ext cx="88861" cy="888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81B65E6-780D-4F32-A9E7-576A49352022}"/>
              </a:ext>
            </a:extLst>
          </p:cNvPr>
          <p:cNvSpPr/>
          <p:nvPr/>
        </p:nvSpPr>
        <p:spPr>
          <a:xfrm>
            <a:off x="3949311" y="3708245"/>
            <a:ext cx="88861" cy="888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F517A80-07DC-47F0-9912-A6BFBCEE185F}"/>
              </a:ext>
            </a:extLst>
          </p:cNvPr>
          <p:cNvSpPr/>
          <p:nvPr/>
        </p:nvSpPr>
        <p:spPr>
          <a:xfrm>
            <a:off x="4674806" y="3708245"/>
            <a:ext cx="88861" cy="888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A76F3C2-1489-4DD9-A0C3-5C9F7DB1DA48}"/>
              </a:ext>
            </a:extLst>
          </p:cNvPr>
          <p:cNvSpPr/>
          <p:nvPr/>
        </p:nvSpPr>
        <p:spPr>
          <a:xfrm>
            <a:off x="5407602" y="3708245"/>
            <a:ext cx="88861" cy="888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550EB63-6E63-4D66-9883-A2FD13000E75}"/>
              </a:ext>
            </a:extLst>
          </p:cNvPr>
          <p:cNvSpPr/>
          <p:nvPr/>
        </p:nvSpPr>
        <p:spPr>
          <a:xfrm>
            <a:off x="2315383" y="1065849"/>
            <a:ext cx="88861" cy="888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898C112-9786-4ED3-A356-1CB616323763}"/>
              </a:ext>
            </a:extLst>
          </p:cNvPr>
          <p:cNvSpPr/>
          <p:nvPr/>
        </p:nvSpPr>
        <p:spPr>
          <a:xfrm>
            <a:off x="2404244" y="976540"/>
            <a:ext cx="292740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>
                <a:solidFill>
                  <a:srgbClr val="FFFFFF">
                    <a:lumMod val="50000"/>
                  </a:srgbClr>
                </a:solidFill>
                <a:latin typeface="Source Sans Pro" panose="020B0503030403020204" pitchFamily="34" charset="0"/>
              </a:rPr>
              <a:t>=  an element contained within our project scope</a:t>
            </a:r>
            <a:endParaRPr lang="en-US" sz="12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EA7E31F-FCD2-4DEA-9010-FAC5A6D1FF1C}"/>
              </a:ext>
            </a:extLst>
          </p:cNvPr>
          <p:cNvSpPr/>
          <p:nvPr/>
        </p:nvSpPr>
        <p:spPr>
          <a:xfrm>
            <a:off x="6040932" y="4008651"/>
            <a:ext cx="1064715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b="1">
                <a:solidFill>
                  <a:srgbClr val="FFFFFF">
                    <a:lumMod val="50000"/>
                  </a:srgbClr>
                </a:solidFill>
                <a:latin typeface="Source Sans Pro" panose="020B0503030403020204" pitchFamily="34" charset="0"/>
              </a:rPr>
              <a:t>The Spark Engine</a:t>
            </a:r>
            <a:endParaRPr lang="en-US" sz="120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D935064-68BA-4397-AE30-C27D0ADC5435}"/>
              </a:ext>
            </a:extLst>
          </p:cNvPr>
          <p:cNvSpPr/>
          <p:nvPr/>
        </p:nvSpPr>
        <p:spPr>
          <a:xfrm>
            <a:off x="1570259" y="4193193"/>
            <a:ext cx="50538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800" b="1">
                <a:solidFill>
                  <a:srgbClr val="555555"/>
                </a:solidFill>
                <a:latin typeface="Helvetica Neue"/>
              </a:rPr>
              <a:t>Apache Spark </a:t>
            </a:r>
            <a:r>
              <a:rPr lang="en-US" sz="800">
                <a:solidFill>
                  <a:srgbClr val="555555"/>
                </a:solidFill>
                <a:latin typeface="Helvetica Neue"/>
              </a:rPr>
              <a:t>is a unified analytics engine for large-scale data processing.</a:t>
            </a:r>
          </a:p>
          <a:p>
            <a:br>
              <a:rPr lang="en-US">
                <a:solidFill>
                  <a:srgbClr val="555555"/>
                </a:solidFill>
                <a:latin typeface="Helvetica Neue"/>
              </a:rPr>
            </a:b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3995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4AE9887-5DD9-4BDE-8D65-BD46DA84E2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236" y="1410825"/>
            <a:ext cx="7649528" cy="232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9115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40C39-5108-E841-85F7-F0B9C0D30E8D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EF2FE89-DEF0-494D-87E4-D93097A4C6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8963" y="2383790"/>
            <a:ext cx="5948845" cy="207390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FFF3888-CC8D-49AA-B14A-824CD2ED54AA}"/>
              </a:ext>
            </a:extLst>
          </p:cNvPr>
          <p:cNvSpPr/>
          <p:nvPr/>
        </p:nvSpPr>
        <p:spPr>
          <a:xfrm>
            <a:off x="2022263" y="194429"/>
            <a:ext cx="5099473" cy="3539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1700" b="1">
                <a:solidFill>
                  <a:srgbClr val="FFFFFF">
                    <a:lumMod val="50000"/>
                  </a:srgbClr>
                </a:solidFill>
                <a:latin typeface="Source Sans Pro" panose="020B0503030403020204" pitchFamily="34" charset="0"/>
              </a:rPr>
              <a:t>The Types Of Files We Are Looking At Are Complex ! </a:t>
            </a:r>
            <a:endParaRPr lang="en-US" sz="1700">
              <a:solidFill>
                <a:srgbClr val="FFFFFF">
                  <a:lumMod val="50000"/>
                </a:srgbClr>
              </a:solidFill>
              <a:latin typeface="Source Sans Pro" panose="020B0503030403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FD2DE2D-B6E9-4EFC-85AC-0CD06E291A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832334"/>
            <a:ext cx="2107883" cy="236425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C26B3C1-617E-45DA-918E-3AF785E629E8}"/>
              </a:ext>
            </a:extLst>
          </p:cNvPr>
          <p:cNvSpPr/>
          <p:nvPr/>
        </p:nvSpPr>
        <p:spPr>
          <a:xfrm>
            <a:off x="3310251" y="1142915"/>
            <a:ext cx="40094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1200" b="1">
                <a:solidFill>
                  <a:srgbClr val="E20074">
                    <a:lumMod val="40000"/>
                    <a:lumOff val="60000"/>
                  </a:srgbClr>
                </a:solidFill>
                <a:latin typeface="Source Sans Pro" panose="020B0503030403020204" pitchFamily="34" charset="0"/>
              </a:rPr>
              <a:t>We expect a fair amount of data manipulation and </a:t>
            </a:r>
          </a:p>
          <a:p>
            <a:pPr lvl="0" algn="ctr"/>
            <a:r>
              <a:rPr lang="en-US" sz="1200" b="1">
                <a:solidFill>
                  <a:srgbClr val="E20074">
                    <a:lumMod val="40000"/>
                    <a:lumOff val="60000"/>
                  </a:srgbClr>
                </a:solidFill>
                <a:latin typeface="Source Sans Pro" panose="020B0503030403020204" pitchFamily="34" charset="0"/>
              </a:rPr>
              <a:t>SQL level filtering to even get our data in the right form !</a:t>
            </a:r>
          </a:p>
          <a:p>
            <a:pPr lvl="0" algn="ctr"/>
            <a:r>
              <a:rPr lang="en-US" sz="1200" b="1">
                <a:solidFill>
                  <a:srgbClr val="E20074">
                    <a:lumMod val="40000"/>
                    <a:lumOff val="60000"/>
                  </a:srgbClr>
                </a:solidFill>
                <a:latin typeface="Source Sans Pro" panose="020B0503030403020204" pitchFamily="34" charset="0"/>
              </a:rPr>
              <a:t>We are ok with this, it will make us stronger </a:t>
            </a:r>
            <a:endParaRPr lang="en-US" sz="1100" b="1">
              <a:solidFill>
                <a:srgbClr val="E20074">
                  <a:lumMod val="40000"/>
                  <a:lumOff val="60000"/>
                </a:srgbClr>
              </a:solidFill>
              <a:latin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26519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40C39-5108-E841-85F7-F0B9C0D30E8D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CCF873D-42A6-47B8-B5EF-1423D40E95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3337" y="1042490"/>
            <a:ext cx="6558951" cy="319573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FDDEFF4-A042-4328-926D-163D47A74DBE}"/>
              </a:ext>
            </a:extLst>
          </p:cNvPr>
          <p:cNvSpPr/>
          <p:nvPr/>
        </p:nvSpPr>
        <p:spPr>
          <a:xfrm>
            <a:off x="1911666" y="273050"/>
            <a:ext cx="532066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</a:rPr>
              <a:t>We will be primarily using Databricks </a:t>
            </a:r>
            <a:r>
              <a:rPr lang="en-US" sz="1050" b="1"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</a:rPr>
              <a:t>(Community Edition)</a:t>
            </a:r>
          </a:p>
          <a:p>
            <a:br>
              <a:rPr lang="en-US"/>
            </a:br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5EBDA0D-85A3-4E63-95AA-8382EDF1C354}"/>
              </a:ext>
            </a:extLst>
          </p:cNvPr>
          <p:cNvSpPr/>
          <p:nvPr/>
        </p:nvSpPr>
        <p:spPr>
          <a:xfrm>
            <a:off x="7179168" y="1111251"/>
            <a:ext cx="531495" cy="24735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0226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40C39-5108-E841-85F7-F0B9C0D30E8D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FDDEFF4-A042-4328-926D-163D47A74DBE}"/>
              </a:ext>
            </a:extLst>
          </p:cNvPr>
          <p:cNvSpPr/>
          <p:nvPr/>
        </p:nvSpPr>
        <p:spPr>
          <a:xfrm>
            <a:off x="1911664" y="155242"/>
            <a:ext cx="5320665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700" b="1"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</a:rPr>
              <a:t>Genomic sequencing mapping on Apache Spark</a:t>
            </a:r>
          </a:p>
          <a:p>
            <a:br>
              <a:rPr lang="en-US"/>
            </a:br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5EBDA0D-85A3-4E63-95AA-8382EDF1C354}"/>
              </a:ext>
            </a:extLst>
          </p:cNvPr>
          <p:cNvSpPr/>
          <p:nvPr/>
        </p:nvSpPr>
        <p:spPr>
          <a:xfrm>
            <a:off x="6972300" y="955461"/>
            <a:ext cx="531495" cy="21039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04223E-825A-4FC0-9261-B726DE197F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4130" y="645948"/>
            <a:ext cx="4555735" cy="422450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DD7D2E4-7DCF-4D85-88E0-A04A6D0FE5E3}"/>
              </a:ext>
            </a:extLst>
          </p:cNvPr>
          <p:cNvSpPr/>
          <p:nvPr/>
        </p:nvSpPr>
        <p:spPr>
          <a:xfrm>
            <a:off x="6091627" y="4694168"/>
            <a:ext cx="81945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457200"/>
            <a:r>
              <a:rPr lang="en-US" sz="1100" b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From NIH</a:t>
            </a:r>
            <a:endParaRPr lang="en-US" sz="110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60824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40C39-5108-E841-85F7-F0B9C0D30E8D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FDDEFF4-A042-4328-926D-163D47A74DBE}"/>
              </a:ext>
            </a:extLst>
          </p:cNvPr>
          <p:cNvSpPr/>
          <p:nvPr/>
        </p:nvSpPr>
        <p:spPr>
          <a:xfrm>
            <a:off x="1917382" y="170631"/>
            <a:ext cx="5320665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700" b="1"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</a:rPr>
              <a:t>Best Practice for Genomic Sciences</a:t>
            </a:r>
          </a:p>
          <a:p>
            <a:br>
              <a:rPr lang="en-US"/>
            </a:br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5EBDA0D-85A3-4E63-95AA-8382EDF1C354}"/>
              </a:ext>
            </a:extLst>
          </p:cNvPr>
          <p:cNvSpPr/>
          <p:nvPr/>
        </p:nvSpPr>
        <p:spPr>
          <a:xfrm>
            <a:off x="6972300" y="955461"/>
            <a:ext cx="531495" cy="21039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DD7D2E4-7DCF-4D85-88E0-A04A6D0FE5E3}"/>
              </a:ext>
            </a:extLst>
          </p:cNvPr>
          <p:cNvSpPr/>
          <p:nvPr/>
        </p:nvSpPr>
        <p:spPr>
          <a:xfrm>
            <a:off x="5896462" y="4473773"/>
            <a:ext cx="97654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457200"/>
            <a:r>
              <a:rPr lang="en-US" sz="1100" b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From GATK</a:t>
            </a:r>
            <a:endParaRPr lang="en-US" sz="110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F8811F5-DD18-416D-9FFD-7C3FB0ADB0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2070" y="1021677"/>
            <a:ext cx="6739860" cy="3100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671082"/>
      </p:ext>
    </p:extLst>
  </p:cSld>
  <p:clrMapOvr>
    <a:masterClrMapping/>
  </p:clrMapOvr>
</p:sld>
</file>

<file path=ppt/theme/theme1.xml><?xml version="1.0" encoding="utf-8"?>
<a:theme xmlns:a="http://schemas.openxmlformats.org/drawingml/2006/main" name="2013 Template_1_16x9_Magenta_on_White">
  <a:themeElements>
    <a:clrScheme name="Custom 8">
      <a:dk1>
        <a:srgbClr val="404040"/>
      </a:dk1>
      <a:lt1>
        <a:srgbClr val="FFFFFF"/>
      </a:lt1>
      <a:dk2>
        <a:srgbClr val="000000"/>
      </a:dk2>
      <a:lt2>
        <a:srgbClr val="E8E8E8"/>
      </a:lt2>
      <a:accent1>
        <a:srgbClr val="E20074"/>
      </a:accent1>
      <a:accent2>
        <a:srgbClr val="6A6A6A"/>
      </a:accent2>
      <a:accent3>
        <a:srgbClr val="9B9B9B"/>
      </a:accent3>
      <a:accent4>
        <a:srgbClr val="DFDFDF"/>
      </a:accent4>
      <a:accent5>
        <a:srgbClr val="000000"/>
      </a:accent5>
      <a:accent6>
        <a:srgbClr val="ADADAD"/>
      </a:accent6>
      <a:hlink>
        <a:srgbClr val="000000"/>
      </a:hlink>
      <a:folHlink>
        <a:srgbClr val="0000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accent3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dirty="0">
            <a:latin typeface="Arial" pitchFamily="34" charset="0"/>
            <a:cs typeface="Arial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-Mobile 2.0 A">
      <a:dk1>
        <a:srgbClr val="404040"/>
      </a:dk1>
      <a:lt1>
        <a:srgbClr val="FFFFFF"/>
      </a:lt1>
      <a:dk2>
        <a:srgbClr val="000000"/>
      </a:dk2>
      <a:lt2>
        <a:srgbClr val="E8E8E8"/>
      </a:lt2>
      <a:accent1>
        <a:srgbClr val="E20074"/>
      </a:accent1>
      <a:accent2>
        <a:srgbClr val="6A6A6A"/>
      </a:accent2>
      <a:accent3>
        <a:srgbClr val="9B9B9B"/>
      </a:accent3>
      <a:accent4>
        <a:srgbClr val="C1D82F"/>
      </a:accent4>
      <a:accent5>
        <a:srgbClr val="6DB33F"/>
      </a:accent5>
      <a:accent6>
        <a:srgbClr val="008DA8"/>
      </a:accent6>
      <a:hlink>
        <a:srgbClr val="E20074"/>
      </a:hlink>
      <a:folHlink>
        <a:srgbClr val="97024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-Mobile 2.0 A">
      <a:dk1>
        <a:srgbClr val="404040"/>
      </a:dk1>
      <a:lt1>
        <a:srgbClr val="FFFFFF"/>
      </a:lt1>
      <a:dk2>
        <a:srgbClr val="000000"/>
      </a:dk2>
      <a:lt2>
        <a:srgbClr val="E8E8E8"/>
      </a:lt2>
      <a:accent1>
        <a:srgbClr val="E20074"/>
      </a:accent1>
      <a:accent2>
        <a:srgbClr val="6A6A6A"/>
      </a:accent2>
      <a:accent3>
        <a:srgbClr val="9B9B9B"/>
      </a:accent3>
      <a:accent4>
        <a:srgbClr val="C1D82F"/>
      </a:accent4>
      <a:accent5>
        <a:srgbClr val="6DB33F"/>
      </a:accent5>
      <a:accent6>
        <a:srgbClr val="008DA8"/>
      </a:accent6>
      <a:hlink>
        <a:srgbClr val="E20074"/>
      </a:hlink>
      <a:folHlink>
        <a:srgbClr val="97024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TMO Document" ma:contentTypeID="0x010100C8FEDC68C5CBFF4FAB1E98E42BEBE691004084E3D38A05BA4A89BFA0FB5419E452" ma:contentTypeVersion="5" ma:contentTypeDescription="This is the document type for TMO to include the TMO Data Classification." ma:contentTypeScope="" ma:versionID="07ce38bc854816973348b742e23c2dc1">
  <xsd:schema xmlns:xsd="http://www.w3.org/2001/XMLSchema" xmlns:xs="http://www.w3.org/2001/XMLSchema" xmlns:p="http://schemas.microsoft.com/office/2006/metadata/properties" xmlns:ns2="a7fe3146-0989-4592-9721-540c467698fa" targetNamespace="http://schemas.microsoft.com/office/2006/metadata/properties" ma:root="true" ma:fieldsID="9c77462d9430c9a7ead64c38a9b839de" ns2:_="">
    <xsd:import namespace="a7fe3146-0989-4592-9721-540c467698fa"/>
    <xsd:element name="properties">
      <xsd:complexType>
        <xsd:sequence>
          <xsd:element name="documentManagement">
            <xsd:complexType>
              <xsd:all>
                <xsd:element ref="ns2:de1f76f3127841d3b0446efdf5532abf" minOccurs="0"/>
                <xsd:element ref="ns2:TaxCatchAll" minOccurs="0"/>
                <xsd:element ref="ns2:TaxCatchAllLabel" minOccurs="0"/>
                <xsd:element ref="ns2:m11e907e0cc44baaadb3e4ec52b78d5c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7fe3146-0989-4592-9721-540c467698fa" elementFormDefault="qualified">
    <xsd:import namespace="http://schemas.microsoft.com/office/2006/documentManagement/types"/>
    <xsd:import namespace="http://schemas.microsoft.com/office/infopath/2007/PartnerControls"/>
    <xsd:element name="de1f76f3127841d3b0446efdf5532abf" ma:index="8" nillable="true" ma:taxonomy="true" ma:internalName="de1f76f3127841d3b0446efdf5532abf" ma:taxonomyFieldName="Classification" ma:displayName="Classification" ma:default="" ma:fieldId="{de1f76f3-1278-41d3-b044-6efdf5532abf}" ma:sspId="8f2c06f6-5083-4159-babb-c09886256be4" ma:termSetId="fb2678ef-5c3f-4c15-87d4-3d10819b4989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axCatchAll" ma:index="9" nillable="true" ma:displayName="Taxonomy Catch All Column" ma:description="" ma:hidden="true" ma:list="{bf153e4a-9d4e-46a9-ae4d-1c0d647916cf}" ma:internalName="TaxCatchAll" ma:showField="CatchAllData" ma:web="41261950-37b5-430a-8441-db4c77ae2ed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0" nillable="true" ma:displayName="Taxonomy Catch All Column1" ma:description="" ma:hidden="true" ma:list="{bf153e4a-9d4e-46a9-ae4d-1c0d647916cf}" ma:internalName="TaxCatchAllLabel" ma:readOnly="true" ma:showField="CatchAllDataLabel" ma:web="41261950-37b5-430a-8441-db4c77ae2ed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11e907e0cc44baaadb3e4ec52b78d5c" ma:index="12" nillable="true" ma:taxonomy="true" ma:internalName="m11e907e0cc44baaadb3e4ec52b78d5c" ma:taxonomyFieldName="Organization" ma:displayName="Organization" ma:default="" ma:fieldId="{611e907e-0cc4-4baa-adb3-e4ec52b78d5c}" ma:sspId="8f2c06f6-5083-4159-babb-c09886256be4" ma:termSetId="c0582d0a-a624-4c9e-9113-d5231e294f2e" ma:anchorId="00000000-0000-0000-0000-000000000000" ma:open="false" ma:isKeyword="false">
      <xsd:complexType>
        <xsd:sequence>
          <xsd:element ref="pc:Terms" minOccurs="0" maxOccurs="1"/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>
  <documentManagement>
    <TaxCatchAll xmlns="a7fe3146-0989-4592-9721-540c467698fa"/>
    <m11e907e0cc44baaadb3e4ec52b78d5c xmlns="a7fe3146-0989-4592-9721-540c467698fa">
      <Terms xmlns="http://schemas.microsoft.com/office/infopath/2007/PartnerControls"/>
    </m11e907e0cc44baaadb3e4ec52b78d5c>
    <de1f76f3127841d3b0446efdf5532abf xmlns="a7fe3146-0989-4592-9721-540c467698fa">
      <Terms xmlns="http://schemas.microsoft.com/office/infopath/2007/PartnerControls"/>
    </de1f76f3127841d3b0446efdf5532abf>
  </documentManagement>
</p:properties>
</file>

<file path=customXml/item3.xml><?xml version="1.0" encoding="utf-8"?>
<?mso-contentType ?>
<SharedContentType xmlns="Microsoft.SharePoint.Taxonomy.ContentTypeSync" SourceId="8f2c06f6-5083-4159-babb-c09886256be4" ContentTypeId="0x010100C8FEDC68C5CBFF4FAB1E98E42BEBE691" PreviousValue="false"/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7F1A64A-A188-4863-A341-720D551F4EA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7fe3146-0989-4592-9721-540c467698f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ADB8FFE-EC90-4D3D-99F1-5690775B7EF2}">
  <ds:schemaRefs>
    <ds:schemaRef ds:uri="http://schemas.microsoft.com/office/2006/metadata/properties"/>
    <ds:schemaRef ds:uri="http://purl.org/dc/elements/1.1/"/>
    <ds:schemaRef ds:uri="http://schemas.openxmlformats.org/package/2006/metadata/core-properties"/>
    <ds:schemaRef ds:uri="http://schemas.microsoft.com/office/2006/documentManagement/types"/>
    <ds:schemaRef ds:uri="a7fe3146-0989-4592-9721-540c467698fa"/>
    <ds:schemaRef ds:uri="http://purl.org/dc/terms/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63994139-04E2-4270-92D8-4C34557D3CE2}">
  <ds:schemaRefs>
    <ds:schemaRef ds:uri="Microsoft.SharePoint.Taxonomy.ContentTypeSync"/>
  </ds:schemaRefs>
</ds:datastoreItem>
</file>

<file path=customXml/itemProps4.xml><?xml version="1.0" encoding="utf-8"?>
<ds:datastoreItem xmlns:ds="http://schemas.openxmlformats.org/officeDocument/2006/customXml" ds:itemID="{4EA272A7-95A6-4980-885F-E51A783F334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1995</TotalTime>
  <Words>547</Words>
  <Application>Microsoft Office PowerPoint</Application>
  <PresentationFormat>On-screen Show (16:9)</PresentationFormat>
  <Paragraphs>104</Paragraphs>
  <Slides>28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6" baseType="lpstr">
      <vt:lpstr>Arial</vt:lpstr>
      <vt:lpstr>Calibri</vt:lpstr>
      <vt:lpstr>Helvetica Neue</vt:lpstr>
      <vt:lpstr>Source Sans Pro</vt:lpstr>
      <vt:lpstr>Tele-GroteskFet</vt:lpstr>
      <vt:lpstr>Tele-GroteskHal</vt:lpstr>
      <vt:lpstr>Tele-GroteskUlt</vt:lpstr>
      <vt:lpstr>2013 Template_1_16x9_Magenta_on_White</vt:lpstr>
      <vt:lpstr>Genomic Data Examination with SparkSQL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Databricks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Device &amp; Procurement Related BI Data Overview</dc:title>
  <cp:lastModifiedBy>Bresee, Tom</cp:lastModifiedBy>
  <cp:revision>47</cp:revision>
  <dcterms:modified xsi:type="dcterms:W3CDTF">2019-08-12T00:20:34Z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0x010100C8FEDC68C5CBFF4FAB1E98E42BEBE691004084E3D38A05BA4A89BFA0FB5419E452</vt:lpwstr>
  </property>
  <property fmtid="{D5CDD505-2E9C-101B-9397-08002B2CF9AE}" pid="3" name="Organization">
    <vt:lpwstr/>
  </property>
  <property fmtid="{D5CDD505-2E9C-101B-9397-08002B2CF9AE}" pid="4" name="Classification">
    <vt:lpwstr/>
  </property>
</Properties>
</file>